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261" r:id="rId4"/>
    <p:sldId id="257" r:id="rId5"/>
    <p:sldId id="266" r:id="rId6"/>
    <p:sldId id="264" r:id="rId7"/>
    <p:sldId id="267" r:id="rId8"/>
  </p:sldIdLst>
  <p:sldSz cx="12192000" cy="6858000"/>
  <p:notesSz cx="6797675" cy="9874250"/>
  <p:defaultTextStyle>
    <a:defPPr>
      <a:defRPr lang="aa-E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518A"/>
    <a:srgbClr val="398832"/>
    <a:srgbClr val="183254"/>
    <a:srgbClr val="143052"/>
    <a:srgbClr val="4B9E6C"/>
    <a:srgbClr val="3F3F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82"/>
    <p:restoredTop sz="94684"/>
  </p:normalViewPr>
  <p:slideViewPr>
    <p:cSldViewPr snapToGrid="0" snapToObjects="1">
      <p:cViewPr varScale="1">
        <p:scale>
          <a:sx n="110" d="100"/>
          <a:sy n="110" d="100"/>
        </p:scale>
        <p:origin x="9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aa-E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4D26A7-D014-4C49-85C5-4758FDC4FDC9}" type="datetimeFigureOut">
              <a:rPr lang="aa-ET" smtClean="0"/>
              <a:t>16/04/2021</a:t>
            </a:fld>
            <a:endParaRPr lang="aa-E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a-E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aa-E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aa-E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808232-6C6A-944F-8D05-A3EBEDE7D89E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207723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a-E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808232-6C6A-944F-8D05-A3EBEDE7D89E}" type="slidenum">
              <a:rPr lang="aa-ET" smtClean="0"/>
              <a:t>4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3526294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a-E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808232-6C6A-944F-8D05-A3EBEDE7D89E}" type="slidenum">
              <a:rPr lang="aa-ET" smtClean="0"/>
              <a:t>5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6703198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a-E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808232-6C6A-944F-8D05-A3EBEDE7D89E}" type="slidenum">
              <a:rPr lang="aa-ET" smtClean="0"/>
              <a:t>7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975263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370EC12-C8B4-2543-A255-01FBB2188C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aa-ET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9DDA8B69-5344-C946-ADCE-075837E179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aa-ET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D3B61DB-5CE5-5F49-9A68-26744DAFE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B921-7815-694B-8579-4C0742E04B9D}" type="datetime1">
              <a:rPr lang="fi-FI" smtClean="0"/>
              <a:t>16.4.2021</a:t>
            </a:fld>
            <a:endParaRPr lang="aa-ET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0F43F62-9CB0-7447-8EFD-58634D803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90D90E3-621E-7D4D-A4FF-EA3E7D122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2002F-85AB-0347-BFF7-8BC69BF4E9AE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406775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22BE2ED-D501-8E47-A972-CE6407E0D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aa-ET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D3976F1-979C-D445-866A-1147B0080C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aa-ET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F9FCC1E-360E-3146-8D43-4E788B6E6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6412-80CE-9D4B-9344-358433953DE0}" type="datetime1">
              <a:rPr lang="fi-FI" smtClean="0"/>
              <a:t>16.4.2021</a:t>
            </a:fld>
            <a:endParaRPr lang="aa-ET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9BAA8E5-CC4A-8F49-90C8-D32535E74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168A222-DB0B-B149-A8A1-7DDC41825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2002F-85AB-0347-BFF7-8BC69BF4E9AE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277460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077DA6A5-5141-D148-93BC-9344F1D09E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aa-ET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69B48CE-84DA-E142-BADB-68414F573F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aa-ET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1995264-7611-A243-ABBF-519BFB70E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DF0D4-F9B1-1640-B0E2-1BC693B0DA2E}" type="datetime1">
              <a:rPr lang="fi-FI" smtClean="0"/>
              <a:t>16.4.2021</a:t>
            </a:fld>
            <a:endParaRPr lang="aa-ET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46C4142-7016-4542-BC64-C7B71D7C4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C477CAE-B2FD-7049-98E6-5E13FF3E9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2002F-85AB-0347-BFF7-8BC69BF4E9AE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646750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588C276-8345-B744-A692-EF9D0E495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aa-ET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44E497-6085-8743-9ED0-52B4444914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aa-ET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9FC8CDB-290D-234D-AB12-3F1667993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7483-436D-2848-82A5-1B592E8784CD}" type="datetime1">
              <a:rPr lang="fi-FI" smtClean="0"/>
              <a:t>16.4.2021</a:t>
            </a:fld>
            <a:endParaRPr lang="aa-ET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C714331-CCCB-4F42-AE33-E93119FB9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B3DB515-5F3B-AA4E-905C-94E428936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2002F-85AB-0347-BFF7-8BC69BF4E9AE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301177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D6E3B1A-991E-334D-B8F1-B6B5A4FDA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aa-ET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9872D0F-507A-6243-ACEA-2A4DA89BD9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34933EA-FE2B-9C46-91C4-93BE757D9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3AE7E-16C8-7B46-B5B7-CCC8C34AE0B9}" type="datetime1">
              <a:rPr lang="fi-FI" smtClean="0"/>
              <a:t>16.4.2021</a:t>
            </a:fld>
            <a:endParaRPr lang="aa-ET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0017EC0-C735-D248-9651-0E405330B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A7627E9-6F43-544B-8CE5-02DE03A6B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2002F-85AB-0347-BFF7-8BC69BF4E9AE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1728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B77B3E2-F4CE-394A-BB32-E1ED84BFB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aa-ET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5A2DEDB-BA9E-DF4F-84FA-B9A8959707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aa-ET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4DA63F3-F02F-7447-A756-5690649167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aa-ET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5858E05-1427-6149-ACE2-ED04763DC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EEE35-5133-624A-A04F-1B8274802953}" type="datetime1">
              <a:rPr lang="fi-FI" smtClean="0"/>
              <a:t>16.4.2021</a:t>
            </a:fld>
            <a:endParaRPr lang="aa-ET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092B982-5066-FB44-A4F6-4EF6FADEA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87C8D86-9A54-C148-97B1-DBBA81EFF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2002F-85AB-0347-BFF7-8BC69BF4E9AE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4130280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59C5B14-83D9-3340-AABE-43465E3C5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aa-ET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8036522-FFEF-AC42-AFFF-6E4094B515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D9D1490-59DF-4045-8BA1-F856B4C4F3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aa-ET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D1D6F213-063F-3841-BAE2-9C3DE0741F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AB34BDE8-ED46-4A47-9D81-A3CD28A595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aa-ET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E04CF03E-EC3B-0F43-B9FF-F058C553B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7871B-183B-614F-897C-4DABE0FDA7C0}" type="datetime1">
              <a:rPr lang="fi-FI" smtClean="0"/>
              <a:t>16.4.2021</a:t>
            </a:fld>
            <a:endParaRPr lang="aa-ET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66D95E19-8B28-574A-A51E-5DA660946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207DCD62-4048-AE48-B4D5-DB40C9592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2002F-85AB-0347-BFF7-8BC69BF4E9AE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826001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1345BE7-BC1E-8A49-9398-91197A503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aa-ET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B3B56106-E91B-794B-A422-51EF9CF5C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ABF42-CA66-2B4D-BBF7-8D2A379BAD33}" type="datetime1">
              <a:rPr lang="fi-FI" smtClean="0"/>
              <a:t>16.4.2021</a:t>
            </a:fld>
            <a:endParaRPr lang="aa-ET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4A7769F6-5BBD-CF4C-8EE9-270DB9FD8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5CAAC1B-FDF2-224D-9863-D02FE4C2D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2002F-85AB-0347-BFF7-8BC69BF4E9AE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510194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0B607127-ED37-0B4C-8C5E-C9D7EF3AF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77FA-D219-154D-A606-6DC6198CFFDA}" type="datetime1">
              <a:rPr lang="fi-FI" smtClean="0"/>
              <a:t>16.4.2021</a:t>
            </a:fld>
            <a:endParaRPr lang="aa-ET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3ACE478D-2279-EA4E-94AC-9F1F2AF32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D209E0B-E752-7C46-BC23-DB53982D5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2002F-85AB-0347-BFF7-8BC69BF4E9AE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185159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6561E76-8867-9A46-ADA5-092A03862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aa-ET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66B3C5C-D88B-D74D-A415-1389603AAD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aa-ET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EF04C730-C00A-A946-B9F1-37CC9E64A8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79BBE2F-888F-3E4F-AA8A-CDBC36A11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0FCE1-0B1D-1041-BBB1-D23BFC1B896E}" type="datetime1">
              <a:rPr lang="fi-FI" smtClean="0"/>
              <a:t>16.4.2021</a:t>
            </a:fld>
            <a:endParaRPr lang="aa-ET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CCC8D4F-9384-D447-A765-734A3EB2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E6CFFCE-0D87-5D4F-9D4B-6EE024580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2002F-85AB-0347-BFF7-8BC69BF4E9AE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047114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D955082-0561-024F-9678-9F1C7C839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aa-ET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DD6741C9-8610-784D-ACB9-7A604DBF8F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a-ET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E895B10-7B2B-C846-AE6B-0DE9C34497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47442AE-983F-AA4A-A225-94A1ED8EA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99DAD-CCE5-E04B-9CDD-262F09E110B8}" type="datetime1">
              <a:rPr lang="fi-FI" smtClean="0"/>
              <a:t>16.4.2021</a:t>
            </a:fld>
            <a:endParaRPr lang="aa-ET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F5F9782-E847-A844-B956-C11DEA6C0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ED86010-D238-E542-B50F-3C816D89D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2002F-85AB-0347-BFF7-8BC69BF4E9AE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4107672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9A576EC1-AC98-1E4C-BC83-E15685676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aa-ET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B72E9ED-5C15-7844-BF61-FF3757312C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aa-ET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7615D75-4F00-6A43-9508-92A49CBC96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652F2-555B-D742-9F7A-39FED1B67ED7}" type="datetime1">
              <a:rPr lang="fi-FI" smtClean="0"/>
              <a:t>16.4.2021</a:t>
            </a:fld>
            <a:endParaRPr lang="aa-ET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EFD1823-E3A6-7141-B79E-0C68D2F6A2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a-ET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D6A5876-E26B-3342-ACF6-AD395641EE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2002F-85AB-0347-BFF7-8BC69BF4E9AE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441631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a-E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3000">
              <a:schemeClr val="bg1"/>
            </a:gs>
            <a:gs pos="99000">
              <a:srgbClr val="29518A">
                <a:alpha val="0"/>
                <a:lumMod val="0"/>
                <a:lumOff val="100000"/>
              </a:srgbClr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C774E62A-7E74-624E-984C-18B23C405AD8}"/>
              </a:ext>
            </a:extLst>
          </p:cNvPr>
          <p:cNvSpPr/>
          <p:nvPr/>
        </p:nvSpPr>
        <p:spPr>
          <a:xfrm>
            <a:off x="3677371" y="6391429"/>
            <a:ext cx="8514629" cy="466567"/>
          </a:xfrm>
          <a:prstGeom prst="rect">
            <a:avLst/>
          </a:prstGeom>
          <a:gradFill flip="none" rotWithShape="1">
            <a:gsLst>
              <a:gs pos="16000">
                <a:schemeClr val="bg1"/>
              </a:gs>
              <a:gs pos="37000">
                <a:schemeClr val="accent1">
                  <a:lumMod val="45000"/>
                  <a:lumOff val="55000"/>
                </a:schemeClr>
              </a:gs>
              <a:gs pos="100000">
                <a:srgbClr val="143052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  <p:pic>
        <p:nvPicPr>
          <p:cNvPr id="7" name="Picture 6" descr="A picture containing holding, blue, player&#10;&#10;Description automatically generated">
            <a:extLst>
              <a:ext uri="{FF2B5EF4-FFF2-40B4-BE49-F238E27FC236}">
                <a16:creationId xmlns="" xmlns:a16="http://schemas.microsoft.com/office/drawing/2014/main" id="{031E6EBA-BA6B-6541-B118-50DA0E0E20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917096"/>
            <a:ext cx="3812622" cy="940904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4CE57832-38CD-7746-8E25-D6C50247937D}"/>
              </a:ext>
            </a:extLst>
          </p:cNvPr>
          <p:cNvCxnSpPr>
            <a:cxnSpLocks/>
          </p:cNvCxnSpPr>
          <p:nvPr/>
        </p:nvCxnSpPr>
        <p:spPr>
          <a:xfrm>
            <a:off x="334932" y="251791"/>
            <a:ext cx="11590770" cy="0"/>
          </a:xfrm>
          <a:prstGeom prst="line">
            <a:avLst/>
          </a:prstGeom>
          <a:ln w="25400">
            <a:solidFill>
              <a:srgbClr val="1832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="" xmlns:a16="http://schemas.microsoft.com/office/drawing/2014/main" id="{C5F95F41-62CA-E244-95B4-FD997AD20A2C}"/>
              </a:ext>
            </a:extLst>
          </p:cNvPr>
          <p:cNvCxnSpPr>
            <a:cxnSpLocks/>
          </p:cNvCxnSpPr>
          <p:nvPr/>
        </p:nvCxnSpPr>
        <p:spPr>
          <a:xfrm>
            <a:off x="11912608" y="251790"/>
            <a:ext cx="0" cy="6157372"/>
          </a:xfrm>
          <a:prstGeom prst="line">
            <a:avLst/>
          </a:prstGeom>
          <a:ln w="25400">
            <a:solidFill>
              <a:srgbClr val="1832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="" xmlns:a16="http://schemas.microsoft.com/office/drawing/2014/main" id="{F1E0E5FD-3F4F-0246-A131-8B2030855D5E}"/>
              </a:ext>
            </a:extLst>
          </p:cNvPr>
          <p:cNvCxnSpPr>
            <a:cxnSpLocks/>
          </p:cNvCxnSpPr>
          <p:nvPr/>
        </p:nvCxnSpPr>
        <p:spPr>
          <a:xfrm>
            <a:off x="344556" y="251790"/>
            <a:ext cx="0" cy="5665306"/>
          </a:xfrm>
          <a:prstGeom prst="line">
            <a:avLst/>
          </a:prstGeom>
          <a:ln w="25400">
            <a:solidFill>
              <a:srgbClr val="183254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lide Number Placeholder 23">
            <a:extLst>
              <a:ext uri="{FF2B5EF4-FFF2-40B4-BE49-F238E27FC236}">
                <a16:creationId xmlns="" xmlns:a16="http://schemas.microsoft.com/office/drawing/2014/main" id="{62D56893-3FD6-0249-8DF3-121633E46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2002F-85AB-0347-BFF7-8BC69BF4E9AE}" type="slidenum">
              <a:rPr lang="aa-ET" smtClean="0"/>
              <a:t>1</a:t>
            </a:fld>
            <a:endParaRPr lang="aa-ET"/>
          </a:p>
        </p:txBody>
      </p:sp>
      <p:cxnSp>
        <p:nvCxnSpPr>
          <p:cNvPr id="25" name="Straight Connector 24">
            <a:extLst>
              <a:ext uri="{FF2B5EF4-FFF2-40B4-BE49-F238E27FC236}">
                <a16:creationId xmlns="" xmlns:a16="http://schemas.microsoft.com/office/drawing/2014/main" id="{A81B4997-E4A7-2B4C-A15E-15B6263DE87A}"/>
              </a:ext>
            </a:extLst>
          </p:cNvPr>
          <p:cNvCxnSpPr>
            <a:cxnSpLocks/>
          </p:cNvCxnSpPr>
          <p:nvPr/>
        </p:nvCxnSpPr>
        <p:spPr>
          <a:xfrm flipH="1">
            <a:off x="3837892" y="6399784"/>
            <a:ext cx="8074717" cy="0"/>
          </a:xfrm>
          <a:prstGeom prst="line">
            <a:avLst/>
          </a:prstGeom>
          <a:ln w="25400">
            <a:solidFill>
              <a:srgbClr val="183254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="" xmlns:a16="http://schemas.microsoft.com/office/drawing/2014/main" id="{B5739015-C291-0641-A3A8-35FBF2825B36}"/>
              </a:ext>
            </a:extLst>
          </p:cNvPr>
          <p:cNvSpPr/>
          <p:nvPr/>
        </p:nvSpPr>
        <p:spPr>
          <a:xfrm>
            <a:off x="256673" y="2607390"/>
            <a:ext cx="1159077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 ИНДИВИДУАЛЬНОГО ОТБОРА В ОБРАЗОВАТЕЛЬНЫХ ОРГАНИЗАЦИЯХ КРАЯ</a:t>
            </a:r>
            <a:endParaRPr lang="aa-ET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="" xmlns:a16="http://schemas.microsoft.com/office/drawing/2014/main" id="{4D9FFF28-7FEC-554F-9E6D-E3FDCCA6E6B8}"/>
              </a:ext>
            </a:extLst>
          </p:cNvPr>
          <p:cNvSpPr/>
          <p:nvPr/>
        </p:nvSpPr>
        <p:spPr>
          <a:xfrm>
            <a:off x="3004058" y="3773154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Алексеева Юлия Николаевна,</a:t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заместитель начальника управления – </a:t>
            </a:r>
          </a:p>
          <a:p>
            <a:pPr algn="ct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начальник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отдела общего образования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223C4DDB-51A6-364D-8CDC-27560B24A60D}"/>
              </a:ext>
            </a:extLst>
          </p:cNvPr>
          <p:cNvSpPr/>
          <p:nvPr/>
        </p:nvSpPr>
        <p:spPr>
          <a:xfrm>
            <a:off x="0" y="0"/>
            <a:ext cx="12192000" cy="25179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44000">
                <a:srgbClr val="29518A"/>
              </a:gs>
              <a:gs pos="23000">
                <a:srgbClr val="398832"/>
              </a:gs>
              <a:gs pos="100000">
                <a:srgbClr val="14305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B5EB1D89-392B-2347-935A-32AD94CE8DFD}"/>
              </a:ext>
            </a:extLst>
          </p:cNvPr>
          <p:cNvSpPr/>
          <p:nvPr/>
        </p:nvSpPr>
        <p:spPr>
          <a:xfrm>
            <a:off x="11912608" y="0"/>
            <a:ext cx="279392" cy="6858000"/>
          </a:xfrm>
          <a:prstGeom prst="rect">
            <a:avLst/>
          </a:prstGeom>
          <a:gradFill flip="none" rotWithShape="1">
            <a:gsLst>
              <a:gs pos="39000">
                <a:srgbClr val="29518A"/>
              </a:gs>
              <a:gs pos="7000">
                <a:schemeClr val="bg1"/>
              </a:gs>
              <a:gs pos="100000">
                <a:srgbClr val="183254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0044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9E55D9A1-F78A-3647-BE92-E2BA1CC09469}"/>
              </a:ext>
            </a:extLst>
          </p:cNvPr>
          <p:cNvSpPr/>
          <p:nvPr/>
        </p:nvSpPr>
        <p:spPr>
          <a:xfrm>
            <a:off x="363804" y="264939"/>
            <a:ext cx="11545335" cy="1448274"/>
          </a:xfrm>
          <a:prstGeom prst="rect">
            <a:avLst/>
          </a:prstGeom>
          <a:solidFill>
            <a:srgbClr val="18325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6B9F681D-D617-BC40-9F30-B94F43265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3365" y="251789"/>
            <a:ext cx="11009242" cy="1448274"/>
          </a:xfrm>
          <a:noFill/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ПОРЯДОК ИНДИВИДУАЛЬНОГО ОТБОРА</a:t>
            </a:r>
            <a:endParaRPr lang="aa-ET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D799E26-72CD-2F44-99E5-9A06CB87A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20845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 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Хабаровского края «О случаях и порядке организации индивидуального отбора при приеме либо 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переводе 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государственные и муниципальные образовательные организации для 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получения 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основного общего и среднего общего образования с углубленным изучением отдельных учебных предметов или для профильного обучения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№ 316 от 30 октября 2013 г.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0C8D5FA-DCEA-924B-B1F3-E832C2922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2002F-85AB-0347-BFF7-8BC69BF4E9AE}" type="slidenum">
              <a:rPr lang="aa-ET" smtClean="0"/>
              <a:t>2</a:t>
            </a:fld>
            <a:endParaRPr lang="aa-ET"/>
          </a:p>
        </p:txBody>
      </p:sp>
      <p:sp>
        <p:nvSpPr>
          <p:cNvPr id="9" name="Slide Number Placeholder 23">
            <a:extLst>
              <a:ext uri="{FF2B5EF4-FFF2-40B4-BE49-F238E27FC236}">
                <a16:creationId xmlns="" xmlns:a16="http://schemas.microsoft.com/office/drawing/2014/main" id="{5678465D-D85C-6344-A682-567807328DB5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aa-E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532002F-85AB-0347-BFF7-8BC69BF4E9AE}" type="slidenum">
              <a:rPr lang="aa-ET" smtClean="0"/>
              <a:pPr/>
              <a:t>2</a:t>
            </a:fld>
            <a:endParaRPr lang="aa-ET"/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7CC1ADDE-BAD6-BD41-ADDA-B4B512C48A98}"/>
              </a:ext>
            </a:extLst>
          </p:cNvPr>
          <p:cNvSpPr/>
          <p:nvPr/>
        </p:nvSpPr>
        <p:spPr>
          <a:xfrm>
            <a:off x="870781" y="4753171"/>
            <a:ext cx="10515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i="1" dirty="0" smtClean="0">
                <a:solidFill>
                  <a:srgbClr val="18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i="1" dirty="0">
              <a:solidFill>
                <a:srgbClr val="1832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="" xmlns:a16="http://schemas.microsoft.com/office/drawing/2014/main" id="{9B6E2867-B7B2-E64A-8701-DCC639BB94DF}"/>
              </a:ext>
            </a:extLst>
          </p:cNvPr>
          <p:cNvGrpSpPr/>
          <p:nvPr/>
        </p:nvGrpSpPr>
        <p:grpSpPr>
          <a:xfrm>
            <a:off x="334932" y="251790"/>
            <a:ext cx="11590770" cy="6157372"/>
            <a:chOff x="334932" y="251790"/>
            <a:chExt cx="11590770" cy="6157372"/>
          </a:xfrm>
        </p:grpSpPr>
        <p:cxnSp>
          <p:nvCxnSpPr>
            <p:cNvPr id="14" name="Straight Connector 13">
              <a:extLst>
                <a:ext uri="{FF2B5EF4-FFF2-40B4-BE49-F238E27FC236}">
                  <a16:creationId xmlns="" xmlns:a16="http://schemas.microsoft.com/office/drawing/2014/main" id="{9FA5E632-BDD7-4D4C-99D8-073A70BCCC8D}"/>
                </a:ext>
              </a:extLst>
            </p:cNvPr>
            <p:cNvCxnSpPr>
              <a:cxnSpLocks/>
            </p:cNvCxnSpPr>
            <p:nvPr/>
          </p:nvCxnSpPr>
          <p:spPr>
            <a:xfrm>
              <a:off x="334932" y="251791"/>
              <a:ext cx="11590770" cy="0"/>
            </a:xfrm>
            <a:prstGeom prst="line">
              <a:avLst/>
            </a:prstGeom>
            <a:ln w="25400">
              <a:solidFill>
                <a:srgbClr val="18325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="" xmlns:a16="http://schemas.microsoft.com/office/drawing/2014/main" id="{F5A65D61-85C1-BD48-B994-C6E7F59048C9}"/>
                </a:ext>
              </a:extLst>
            </p:cNvPr>
            <p:cNvCxnSpPr>
              <a:cxnSpLocks/>
            </p:cNvCxnSpPr>
            <p:nvPr/>
          </p:nvCxnSpPr>
          <p:spPr>
            <a:xfrm>
              <a:off x="11912608" y="251790"/>
              <a:ext cx="0" cy="6157372"/>
            </a:xfrm>
            <a:prstGeom prst="line">
              <a:avLst/>
            </a:prstGeom>
            <a:ln w="25400">
              <a:solidFill>
                <a:srgbClr val="18325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="" xmlns:a16="http://schemas.microsoft.com/office/drawing/2014/main" id="{B4857B13-F829-2442-9A9C-BEFBBED1FB45}"/>
                </a:ext>
              </a:extLst>
            </p:cNvPr>
            <p:cNvCxnSpPr>
              <a:cxnSpLocks/>
            </p:cNvCxnSpPr>
            <p:nvPr/>
          </p:nvCxnSpPr>
          <p:spPr>
            <a:xfrm>
              <a:off x="344556" y="251790"/>
              <a:ext cx="0" cy="6157372"/>
            </a:xfrm>
            <a:prstGeom prst="line">
              <a:avLst/>
            </a:prstGeom>
            <a:ln w="25400">
              <a:solidFill>
                <a:srgbClr val="183254">
                  <a:alpha val="2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="" xmlns:a16="http://schemas.microsoft.com/office/drawing/2014/main" id="{7A41AC01-7CDE-584C-9CFE-F9A5B8756BA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4556" y="6399784"/>
              <a:ext cx="11568054" cy="0"/>
            </a:xfrm>
            <a:prstGeom prst="line">
              <a:avLst/>
            </a:prstGeom>
            <a:ln w="25400">
              <a:solidFill>
                <a:srgbClr val="183254">
                  <a:alpha val="2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Content Placeholder 2">
            <a:extLst>
              <a:ext uri="{FF2B5EF4-FFF2-40B4-BE49-F238E27FC236}">
                <a16:creationId xmlns="" xmlns:a16="http://schemas.microsoft.com/office/drawing/2014/main" id="{9D799E26-72CD-2F44-99E5-9A06CB87A021}"/>
              </a:ext>
            </a:extLst>
          </p:cNvPr>
          <p:cNvSpPr txBox="1">
            <a:spLocks/>
          </p:cNvSpPr>
          <p:nvPr/>
        </p:nvSpPr>
        <p:spPr>
          <a:xfrm>
            <a:off x="857687" y="3954764"/>
            <a:ext cx="10890175" cy="20845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Изменения: </a:t>
            </a:r>
            <a:endParaRPr lang="ru-RU" sz="2400" b="1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 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Хабаровского 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края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 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внесении изменений в закон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Хабаровского 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края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 случаях и 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порядке организации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…»  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158 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 марта 2021 г.</a:t>
            </a:r>
            <a:endParaRPr lang="ru-RU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39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AEDDCE5F-CC05-B244-A4D0-673C1E0C044F}"/>
              </a:ext>
            </a:extLst>
          </p:cNvPr>
          <p:cNvSpPr/>
          <p:nvPr/>
        </p:nvSpPr>
        <p:spPr>
          <a:xfrm>
            <a:off x="363804" y="267711"/>
            <a:ext cx="11545335" cy="1448274"/>
          </a:xfrm>
          <a:prstGeom prst="rect">
            <a:avLst/>
          </a:prstGeom>
          <a:solidFill>
            <a:srgbClr val="18325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6B9F681D-D617-BC40-9F30-B94F43265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3365" y="251789"/>
            <a:ext cx="11009242" cy="1448274"/>
          </a:xfrm>
          <a:noFill/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ПОРЯДОК ОРГАНИЗАЦИИ ИНДИВИДУАЛЬНОГО ОТБОРА </a:t>
            </a:r>
            <a:endParaRPr lang="aa-ET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D799E26-72CD-2F44-99E5-9A06CB87A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27129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Допускается в случаях создания классов с углубленным изучением отдельных предметов или профильного обучения на уровне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основного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или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среднего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образования.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 5 класса осуществляется по результатам успеваемости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или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тестирования (собеседования) по отдельным учебным предметам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В профильный 10 класс – по результатам успеваемости с учетом прохождения ГИА по профильным предметам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 (или)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тестирования (собеседования)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В 11 класс – по результатам промежуточной аттестации и дополнительного тестирования по профильным предметам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0C8D5FA-DCEA-924B-B1F3-E832C2922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2002F-85AB-0347-BFF7-8BC69BF4E9AE}" type="slidenum">
              <a:rPr lang="aa-ET" smtClean="0"/>
              <a:t>3</a:t>
            </a:fld>
            <a:endParaRPr lang="aa-ET"/>
          </a:p>
        </p:txBody>
      </p:sp>
      <p:sp>
        <p:nvSpPr>
          <p:cNvPr id="9" name="Slide Number Placeholder 23">
            <a:extLst>
              <a:ext uri="{FF2B5EF4-FFF2-40B4-BE49-F238E27FC236}">
                <a16:creationId xmlns="" xmlns:a16="http://schemas.microsoft.com/office/drawing/2014/main" id="{5678465D-D85C-6344-A682-567807328DB5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aa-E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532002F-85AB-0347-BFF7-8BC69BF4E9AE}" type="slidenum">
              <a:rPr lang="aa-ET" smtClean="0"/>
              <a:pPr/>
              <a:t>3</a:t>
            </a:fld>
            <a:endParaRPr lang="aa-ET"/>
          </a:p>
        </p:txBody>
      </p:sp>
      <p:grpSp>
        <p:nvGrpSpPr>
          <p:cNvPr id="22" name="Group 21">
            <a:extLst>
              <a:ext uri="{FF2B5EF4-FFF2-40B4-BE49-F238E27FC236}">
                <a16:creationId xmlns="" xmlns:a16="http://schemas.microsoft.com/office/drawing/2014/main" id="{59034971-7742-9D4A-90EF-F903E16089C6}"/>
              </a:ext>
            </a:extLst>
          </p:cNvPr>
          <p:cNvGrpSpPr/>
          <p:nvPr/>
        </p:nvGrpSpPr>
        <p:grpSpPr>
          <a:xfrm>
            <a:off x="334932" y="251790"/>
            <a:ext cx="11590770" cy="6157372"/>
            <a:chOff x="334932" y="251790"/>
            <a:chExt cx="11590770" cy="6157372"/>
          </a:xfrm>
        </p:grpSpPr>
        <p:cxnSp>
          <p:nvCxnSpPr>
            <p:cNvPr id="23" name="Straight Connector 22">
              <a:extLst>
                <a:ext uri="{FF2B5EF4-FFF2-40B4-BE49-F238E27FC236}">
                  <a16:creationId xmlns="" xmlns:a16="http://schemas.microsoft.com/office/drawing/2014/main" id="{402D5E3E-8094-BD41-BB62-9E446C794FA8}"/>
                </a:ext>
              </a:extLst>
            </p:cNvPr>
            <p:cNvCxnSpPr>
              <a:cxnSpLocks/>
            </p:cNvCxnSpPr>
            <p:nvPr/>
          </p:nvCxnSpPr>
          <p:spPr>
            <a:xfrm>
              <a:off x="334932" y="251791"/>
              <a:ext cx="11590770" cy="0"/>
            </a:xfrm>
            <a:prstGeom prst="line">
              <a:avLst/>
            </a:prstGeom>
            <a:ln w="25400">
              <a:solidFill>
                <a:srgbClr val="18325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="" xmlns:a16="http://schemas.microsoft.com/office/drawing/2014/main" id="{1DD66010-8FFC-374C-B4D9-277F8EF602D7}"/>
                </a:ext>
              </a:extLst>
            </p:cNvPr>
            <p:cNvCxnSpPr>
              <a:cxnSpLocks/>
            </p:cNvCxnSpPr>
            <p:nvPr/>
          </p:nvCxnSpPr>
          <p:spPr>
            <a:xfrm>
              <a:off x="11912608" y="251790"/>
              <a:ext cx="0" cy="6157372"/>
            </a:xfrm>
            <a:prstGeom prst="line">
              <a:avLst/>
            </a:prstGeom>
            <a:ln w="25400">
              <a:solidFill>
                <a:srgbClr val="18325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="" xmlns:a16="http://schemas.microsoft.com/office/drawing/2014/main" id="{617CFB52-5FF8-5D44-9584-600A3C83136D}"/>
                </a:ext>
              </a:extLst>
            </p:cNvPr>
            <p:cNvCxnSpPr>
              <a:cxnSpLocks/>
            </p:cNvCxnSpPr>
            <p:nvPr/>
          </p:nvCxnSpPr>
          <p:spPr>
            <a:xfrm>
              <a:off x="344556" y="251790"/>
              <a:ext cx="0" cy="6157372"/>
            </a:xfrm>
            <a:prstGeom prst="line">
              <a:avLst/>
            </a:prstGeom>
            <a:ln w="25400">
              <a:solidFill>
                <a:srgbClr val="183254">
                  <a:alpha val="2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="" xmlns:a16="http://schemas.microsoft.com/office/drawing/2014/main" id="{D11E8B20-7B4E-B14B-AA6A-676CA7E4F1E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4556" y="6399784"/>
              <a:ext cx="11568054" cy="0"/>
            </a:xfrm>
            <a:prstGeom prst="line">
              <a:avLst/>
            </a:prstGeom>
            <a:ln w="25400">
              <a:solidFill>
                <a:srgbClr val="183254">
                  <a:alpha val="2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3847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C070BEE6-DC10-5645-AD6A-10A62F4E178F}"/>
              </a:ext>
            </a:extLst>
          </p:cNvPr>
          <p:cNvSpPr/>
          <p:nvPr/>
        </p:nvSpPr>
        <p:spPr>
          <a:xfrm>
            <a:off x="363804" y="264939"/>
            <a:ext cx="11545335" cy="1448274"/>
          </a:xfrm>
          <a:prstGeom prst="rect">
            <a:avLst/>
          </a:prstGeom>
          <a:solidFill>
            <a:srgbClr val="18325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6B9F681D-D617-BC40-9F30-B94F43265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3365" y="251789"/>
            <a:ext cx="11009242" cy="1448274"/>
          </a:xfrm>
          <a:noFill/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ПОРЯДОК ОРГАНИЗАЦИИ ИНДИВИДУАЛЬНОГО ОТБОРА </a:t>
            </a:r>
            <a:endParaRPr lang="aa-E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D799E26-72CD-2F44-99E5-9A06CB87A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916" y="1852565"/>
            <a:ext cx="11073357" cy="4609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ИНФОРМАЦИОННАЯ РАБОТА С РОДИТЕЛЯМИ И ОБУЧАЮЩИМИСЯ 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0C8D5FA-DCEA-924B-B1F3-E832C2922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2002F-85AB-0347-BFF7-8BC69BF4E9AE}" type="slidenum">
              <a:rPr lang="aa-ET" smtClean="0"/>
              <a:t>4</a:t>
            </a:fld>
            <a:endParaRPr lang="aa-ET"/>
          </a:p>
        </p:txBody>
      </p:sp>
      <p:sp>
        <p:nvSpPr>
          <p:cNvPr id="9" name="Slide Number Placeholder 23">
            <a:extLst>
              <a:ext uri="{FF2B5EF4-FFF2-40B4-BE49-F238E27FC236}">
                <a16:creationId xmlns="" xmlns:a16="http://schemas.microsoft.com/office/drawing/2014/main" id="{5678465D-D85C-6344-A682-567807328DB5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aa-E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532002F-85AB-0347-BFF7-8BC69BF4E9AE}" type="slidenum">
              <a:rPr lang="aa-ET" smtClean="0"/>
              <a:pPr/>
              <a:t>4</a:t>
            </a:fld>
            <a:endParaRPr lang="aa-ET"/>
          </a:p>
        </p:txBody>
      </p:sp>
      <p:grpSp>
        <p:nvGrpSpPr>
          <p:cNvPr id="34" name="Group 33">
            <a:extLst>
              <a:ext uri="{FF2B5EF4-FFF2-40B4-BE49-F238E27FC236}">
                <a16:creationId xmlns="" xmlns:a16="http://schemas.microsoft.com/office/drawing/2014/main" id="{6E9DACAC-DE84-B74E-A295-8109F614454A}"/>
              </a:ext>
            </a:extLst>
          </p:cNvPr>
          <p:cNvGrpSpPr/>
          <p:nvPr/>
        </p:nvGrpSpPr>
        <p:grpSpPr>
          <a:xfrm>
            <a:off x="334932" y="251790"/>
            <a:ext cx="11590770" cy="6157372"/>
            <a:chOff x="334932" y="251790"/>
            <a:chExt cx="11590770" cy="6157372"/>
          </a:xfrm>
        </p:grpSpPr>
        <p:cxnSp>
          <p:nvCxnSpPr>
            <p:cNvPr id="35" name="Straight Connector 34">
              <a:extLst>
                <a:ext uri="{FF2B5EF4-FFF2-40B4-BE49-F238E27FC236}">
                  <a16:creationId xmlns="" xmlns:a16="http://schemas.microsoft.com/office/drawing/2014/main" id="{E2520B84-997F-104A-A986-B500CCE7AD1C}"/>
                </a:ext>
              </a:extLst>
            </p:cNvPr>
            <p:cNvCxnSpPr>
              <a:cxnSpLocks/>
            </p:cNvCxnSpPr>
            <p:nvPr/>
          </p:nvCxnSpPr>
          <p:spPr>
            <a:xfrm>
              <a:off x="334932" y="251791"/>
              <a:ext cx="11590770" cy="0"/>
            </a:xfrm>
            <a:prstGeom prst="line">
              <a:avLst/>
            </a:prstGeom>
            <a:ln w="25400">
              <a:solidFill>
                <a:srgbClr val="18325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="" xmlns:a16="http://schemas.microsoft.com/office/drawing/2014/main" id="{AB587654-AA02-8E49-AEA4-5C698BA597AA}"/>
                </a:ext>
              </a:extLst>
            </p:cNvPr>
            <p:cNvCxnSpPr>
              <a:cxnSpLocks/>
            </p:cNvCxnSpPr>
            <p:nvPr/>
          </p:nvCxnSpPr>
          <p:spPr>
            <a:xfrm>
              <a:off x="11912608" y="251790"/>
              <a:ext cx="0" cy="6157372"/>
            </a:xfrm>
            <a:prstGeom prst="line">
              <a:avLst/>
            </a:prstGeom>
            <a:ln w="25400">
              <a:solidFill>
                <a:srgbClr val="18325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="" xmlns:a16="http://schemas.microsoft.com/office/drawing/2014/main" id="{FD2C2679-E57C-F046-8BD7-FCDCF56B474C}"/>
                </a:ext>
              </a:extLst>
            </p:cNvPr>
            <p:cNvCxnSpPr>
              <a:cxnSpLocks/>
            </p:cNvCxnSpPr>
            <p:nvPr/>
          </p:nvCxnSpPr>
          <p:spPr>
            <a:xfrm>
              <a:off x="344556" y="251790"/>
              <a:ext cx="0" cy="6157372"/>
            </a:xfrm>
            <a:prstGeom prst="line">
              <a:avLst/>
            </a:prstGeom>
            <a:ln w="25400">
              <a:solidFill>
                <a:srgbClr val="183254">
                  <a:alpha val="2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="" xmlns:a16="http://schemas.microsoft.com/office/drawing/2014/main" id="{449ABE8B-491B-C041-AC67-3B5D61FFEAE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4556" y="6399784"/>
              <a:ext cx="11568054" cy="0"/>
            </a:xfrm>
            <a:prstGeom prst="line">
              <a:avLst/>
            </a:prstGeom>
            <a:ln w="25400">
              <a:solidFill>
                <a:srgbClr val="183254">
                  <a:alpha val="2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AutoShape 2" descr="иллюстрация с восклицательным знаком, прямоугольник, восклицательный знак,  угол, прямоугольник, религия png | Klipartz"/>
          <p:cNvSpPr>
            <a:spLocks noChangeAspect="1" noChangeArrowheads="1"/>
          </p:cNvSpPr>
          <p:nvPr/>
        </p:nvSpPr>
        <p:spPr bwMode="auto">
          <a:xfrm>
            <a:off x="155575" y="-822325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7420" y="1646238"/>
            <a:ext cx="995363" cy="995363"/>
          </a:xfrm>
          <a:prstGeom prst="rect">
            <a:avLst/>
          </a:prstGeom>
        </p:spPr>
      </p:pic>
      <p:sp>
        <p:nvSpPr>
          <p:cNvPr id="22" name="Content Placeholder 2">
            <a:extLst>
              <a:ext uri="{FF2B5EF4-FFF2-40B4-BE49-F238E27FC236}">
                <a16:creationId xmlns="" xmlns:a16="http://schemas.microsoft.com/office/drawing/2014/main" id="{9D799E26-72CD-2F44-99E5-9A06CB87A021}"/>
              </a:ext>
            </a:extLst>
          </p:cNvPr>
          <p:cNvSpPr txBox="1">
            <a:spLocks/>
          </p:cNvSpPr>
          <p:nvPr/>
        </p:nvSpPr>
        <p:spPr>
          <a:xfrm>
            <a:off x="533538" y="2540767"/>
            <a:ext cx="10515600" cy="285256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проведение родительских собраний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размещение информации об индивидуальном отборе на сайтах школ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30 дней до начала – размещение информации о сроках, времени, месте подачи заявлений и порядке индивидуального отбора 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Content Placeholder 2">
            <a:extLst>
              <a:ext uri="{FF2B5EF4-FFF2-40B4-BE49-F238E27FC236}">
                <a16:creationId xmlns="" xmlns:a16="http://schemas.microsoft.com/office/drawing/2014/main" id="{9D799E26-72CD-2F44-99E5-9A06CB87A021}"/>
              </a:ext>
            </a:extLst>
          </p:cNvPr>
          <p:cNvSpPr txBox="1">
            <a:spLocks/>
          </p:cNvSpPr>
          <p:nvPr/>
        </p:nvSpPr>
        <p:spPr>
          <a:xfrm>
            <a:off x="318369" y="5393328"/>
            <a:ext cx="11590770" cy="1336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*«горячая линия»,  индивидуальная работа с каждым выпускником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43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C070BEE6-DC10-5645-AD6A-10A62F4E178F}"/>
              </a:ext>
            </a:extLst>
          </p:cNvPr>
          <p:cNvSpPr/>
          <p:nvPr/>
        </p:nvSpPr>
        <p:spPr>
          <a:xfrm>
            <a:off x="363804" y="264939"/>
            <a:ext cx="11545335" cy="1448274"/>
          </a:xfrm>
          <a:prstGeom prst="rect">
            <a:avLst/>
          </a:prstGeom>
          <a:solidFill>
            <a:srgbClr val="18325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6B9F681D-D617-BC40-9F30-B94F43265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3365" y="251789"/>
            <a:ext cx="11009242" cy="1448274"/>
          </a:xfrm>
          <a:noFill/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ПОРЯДОК ОРГАНИЗАЦИИ ИНДИВИДУАЛЬНОГО ОТБОРА </a:t>
            </a:r>
            <a:endParaRPr lang="aa-E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0C8D5FA-DCEA-924B-B1F3-E832C2922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2002F-85AB-0347-BFF7-8BC69BF4E9AE}" type="slidenum">
              <a:rPr lang="aa-ET" smtClean="0"/>
              <a:t>5</a:t>
            </a:fld>
            <a:endParaRPr lang="aa-ET"/>
          </a:p>
        </p:txBody>
      </p:sp>
      <p:sp>
        <p:nvSpPr>
          <p:cNvPr id="9" name="Slide Number Placeholder 23">
            <a:extLst>
              <a:ext uri="{FF2B5EF4-FFF2-40B4-BE49-F238E27FC236}">
                <a16:creationId xmlns="" xmlns:a16="http://schemas.microsoft.com/office/drawing/2014/main" id="{5678465D-D85C-6344-A682-567807328DB5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aa-E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532002F-85AB-0347-BFF7-8BC69BF4E9AE}" type="slidenum">
              <a:rPr lang="aa-ET" smtClean="0"/>
              <a:pPr/>
              <a:t>5</a:t>
            </a:fld>
            <a:endParaRPr lang="aa-ET"/>
          </a:p>
        </p:txBody>
      </p:sp>
      <p:grpSp>
        <p:nvGrpSpPr>
          <p:cNvPr id="34" name="Group 33">
            <a:extLst>
              <a:ext uri="{FF2B5EF4-FFF2-40B4-BE49-F238E27FC236}">
                <a16:creationId xmlns="" xmlns:a16="http://schemas.microsoft.com/office/drawing/2014/main" id="{6E9DACAC-DE84-B74E-A295-8109F614454A}"/>
              </a:ext>
            </a:extLst>
          </p:cNvPr>
          <p:cNvGrpSpPr/>
          <p:nvPr/>
        </p:nvGrpSpPr>
        <p:grpSpPr>
          <a:xfrm>
            <a:off x="334932" y="251790"/>
            <a:ext cx="11590770" cy="6157372"/>
            <a:chOff x="334932" y="251790"/>
            <a:chExt cx="11590770" cy="6157372"/>
          </a:xfrm>
        </p:grpSpPr>
        <p:cxnSp>
          <p:nvCxnSpPr>
            <p:cNvPr id="35" name="Straight Connector 34">
              <a:extLst>
                <a:ext uri="{FF2B5EF4-FFF2-40B4-BE49-F238E27FC236}">
                  <a16:creationId xmlns="" xmlns:a16="http://schemas.microsoft.com/office/drawing/2014/main" id="{E2520B84-997F-104A-A986-B500CCE7AD1C}"/>
                </a:ext>
              </a:extLst>
            </p:cNvPr>
            <p:cNvCxnSpPr>
              <a:cxnSpLocks/>
            </p:cNvCxnSpPr>
            <p:nvPr/>
          </p:nvCxnSpPr>
          <p:spPr>
            <a:xfrm>
              <a:off x="334932" y="251791"/>
              <a:ext cx="11590770" cy="0"/>
            </a:xfrm>
            <a:prstGeom prst="line">
              <a:avLst/>
            </a:prstGeom>
            <a:ln w="25400">
              <a:solidFill>
                <a:srgbClr val="18325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="" xmlns:a16="http://schemas.microsoft.com/office/drawing/2014/main" id="{AB587654-AA02-8E49-AEA4-5C698BA597AA}"/>
                </a:ext>
              </a:extLst>
            </p:cNvPr>
            <p:cNvCxnSpPr>
              <a:cxnSpLocks/>
            </p:cNvCxnSpPr>
            <p:nvPr/>
          </p:nvCxnSpPr>
          <p:spPr>
            <a:xfrm>
              <a:off x="11912608" y="251790"/>
              <a:ext cx="0" cy="6157372"/>
            </a:xfrm>
            <a:prstGeom prst="line">
              <a:avLst/>
            </a:prstGeom>
            <a:ln w="25400">
              <a:solidFill>
                <a:srgbClr val="18325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="" xmlns:a16="http://schemas.microsoft.com/office/drawing/2014/main" id="{FD2C2679-E57C-F046-8BD7-FCDCF56B474C}"/>
                </a:ext>
              </a:extLst>
            </p:cNvPr>
            <p:cNvCxnSpPr>
              <a:cxnSpLocks/>
            </p:cNvCxnSpPr>
            <p:nvPr/>
          </p:nvCxnSpPr>
          <p:spPr>
            <a:xfrm>
              <a:off x="344556" y="251790"/>
              <a:ext cx="0" cy="6157372"/>
            </a:xfrm>
            <a:prstGeom prst="line">
              <a:avLst/>
            </a:prstGeom>
            <a:ln w="25400">
              <a:solidFill>
                <a:srgbClr val="183254">
                  <a:alpha val="2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="" xmlns:a16="http://schemas.microsoft.com/office/drawing/2014/main" id="{449ABE8B-491B-C041-AC67-3B5D61FFEAE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4556" y="6399784"/>
              <a:ext cx="11568054" cy="0"/>
            </a:xfrm>
            <a:prstGeom prst="line">
              <a:avLst/>
            </a:prstGeom>
            <a:ln w="25400">
              <a:solidFill>
                <a:srgbClr val="183254">
                  <a:alpha val="2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AutoShape 2" descr="иллюстрация с восклицательным знаком, прямоугольник, восклицательный знак,  угол, прямоугольник, религия png | Klipartz"/>
          <p:cNvSpPr>
            <a:spLocks noChangeAspect="1" noChangeArrowheads="1"/>
          </p:cNvSpPr>
          <p:nvPr/>
        </p:nvSpPr>
        <p:spPr bwMode="auto">
          <a:xfrm>
            <a:off x="155575" y="-822325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8104" y="1832743"/>
            <a:ext cx="995363" cy="995363"/>
          </a:xfrm>
          <a:prstGeom prst="rect">
            <a:avLst/>
          </a:prstGeom>
        </p:spPr>
      </p:pic>
      <p:sp>
        <p:nvSpPr>
          <p:cNvPr id="22" name="Content Placeholder 2">
            <a:extLst>
              <a:ext uri="{FF2B5EF4-FFF2-40B4-BE49-F238E27FC236}">
                <a16:creationId xmlns="" xmlns:a16="http://schemas.microsoft.com/office/drawing/2014/main" id="{9D799E26-72CD-2F44-99E5-9A06CB87A021}"/>
              </a:ext>
            </a:extLst>
          </p:cNvPr>
          <p:cNvSpPr txBox="1">
            <a:spLocks/>
          </p:cNvSpPr>
          <p:nvPr/>
        </p:nvSpPr>
        <p:spPr>
          <a:xfrm>
            <a:off x="334932" y="1863634"/>
            <a:ext cx="3374920" cy="4522999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5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Утратил силу п.4:</a:t>
            </a:r>
          </a:p>
          <a:p>
            <a:pPr marL="0" indent="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ru-RU" sz="4000" strike="sngStrike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Отказ </a:t>
            </a:r>
            <a:r>
              <a:rPr lang="ru-RU" sz="4000" strike="sngStrike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 результатам индивидуального отбора при приеме либо переводе в класс (классы) с углубленным изучением отдельных учебных предметов или в класс (классы) профильного обучения не является в соответствии с нормативными правовыми актами Российской Федерации основанием для отчисления обучающегося из образовательной организации или отказа в приеме в образовательную организацию для обучения по основным общеобразовательным программам.</a:t>
            </a:r>
            <a:endParaRPr lang="ru-RU" sz="4000" strike="sngStrike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Content Placeholder 2">
            <a:extLst>
              <a:ext uri="{FF2B5EF4-FFF2-40B4-BE49-F238E27FC236}">
                <a16:creationId xmlns="" xmlns:a16="http://schemas.microsoft.com/office/drawing/2014/main" id="{9D799E26-72CD-2F44-99E5-9A06CB87A021}"/>
              </a:ext>
            </a:extLst>
          </p:cNvPr>
          <p:cNvSpPr txBox="1">
            <a:spLocks/>
          </p:cNvSpPr>
          <p:nvPr/>
        </p:nvSpPr>
        <p:spPr>
          <a:xfrm>
            <a:off x="3898833" y="1841972"/>
            <a:ext cx="7282973" cy="42144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3500" b="1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9996" y="1627774"/>
            <a:ext cx="2095958" cy="978114"/>
          </a:xfrm>
          <a:prstGeom prst="rect">
            <a:avLst/>
          </a:prstGeom>
        </p:spPr>
      </p:pic>
      <p:sp>
        <p:nvSpPr>
          <p:cNvPr id="21" name="Объект 5"/>
          <p:cNvSpPr>
            <a:spLocks noGrp="1"/>
          </p:cNvSpPr>
          <p:nvPr>
            <p:ph idx="1"/>
          </p:nvPr>
        </p:nvSpPr>
        <p:spPr>
          <a:xfrm>
            <a:off x="3898833" y="1949464"/>
            <a:ext cx="7841781" cy="4351338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Индивидуальный отбор осуществляется по личному заявлению обучающегося или родителя (законного представителя)</a:t>
            </a:r>
          </a:p>
          <a:p>
            <a:r>
              <a:rPr lang="ru-RU" sz="2400" dirty="0" smtClean="0"/>
              <a:t>Решение принимается с учетом результатов успеваемости, ГИА  или  тестирования (собеседования) , </a:t>
            </a:r>
            <a:r>
              <a:rPr lang="ru-RU" sz="2400" b="1" dirty="0" smtClean="0"/>
              <a:t>а также количества мест в классе</a:t>
            </a:r>
          </a:p>
          <a:p>
            <a:r>
              <a:rPr lang="ru-RU" sz="2400" dirty="0" smtClean="0"/>
              <a:t>Формирование тестов, установление порядка определения результатов тестирования (собеседования) и результатов успеваемости осуществляются школой самостоятельно</a:t>
            </a:r>
          </a:p>
          <a:p>
            <a:r>
              <a:rPr lang="ru-RU" sz="2400" dirty="0" smtClean="0"/>
              <a:t>При равном количестве учитываются результативность участия в олимпиадах, конкурсах, </a:t>
            </a:r>
            <a:r>
              <a:rPr lang="ru-RU" sz="2400" b="1" dirty="0" smtClean="0"/>
              <a:t>проживание на закреплённой территории</a:t>
            </a:r>
          </a:p>
          <a:p>
            <a:endParaRPr lang="ru-RU" sz="2000" dirty="0" smtClean="0"/>
          </a:p>
          <a:p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64244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Arrow Connector 25">
            <a:extLst>
              <a:ext uri="{FF2B5EF4-FFF2-40B4-BE49-F238E27FC236}">
                <a16:creationId xmlns="" xmlns:a16="http://schemas.microsoft.com/office/drawing/2014/main" id="{CAC74614-56B2-4C42-B155-54FA7D62DF67}"/>
              </a:ext>
            </a:extLst>
          </p:cNvPr>
          <p:cNvCxnSpPr>
            <a:cxnSpLocks/>
          </p:cNvCxnSpPr>
          <p:nvPr/>
        </p:nvCxnSpPr>
        <p:spPr>
          <a:xfrm>
            <a:off x="2804847" y="2110894"/>
            <a:ext cx="0" cy="521195"/>
          </a:xfrm>
          <a:prstGeom prst="straightConnector1">
            <a:avLst/>
          </a:prstGeom>
          <a:ln w="5715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34000">
                  <a:schemeClr val="accent1">
                    <a:lumMod val="45000"/>
                    <a:lumOff val="55000"/>
                  </a:schemeClr>
                </a:gs>
                <a:gs pos="100000">
                  <a:srgbClr val="0070C0"/>
                </a:gs>
              </a:gsLst>
              <a:lin ang="5400000" scaled="1"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6B9F681D-D617-BC40-9F30-B94F43265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556" y="251789"/>
            <a:ext cx="11568051" cy="1448274"/>
          </a:xfrm>
          <a:solidFill>
            <a:srgbClr val="183254"/>
          </a:solidFill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ПОРЯДОК ОРГАНИЗАЦИИ ИНДИВИДУАЛЬНОГО ОТБОРА </a:t>
            </a:r>
            <a:endParaRPr lang="aa-ET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D799E26-72CD-2F44-99E5-9A06CB87A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81" y="2533764"/>
            <a:ext cx="3027954" cy="1387398"/>
          </a:xfrm>
          <a:noFill/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Продолжают обучение в школе по универсальному профилю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0C8D5FA-DCEA-924B-B1F3-E832C2922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2002F-85AB-0347-BFF7-8BC69BF4E9AE}" type="slidenum">
              <a:rPr lang="aa-ET" smtClean="0"/>
              <a:t>6</a:t>
            </a:fld>
            <a:endParaRPr lang="aa-ET" dirty="0"/>
          </a:p>
        </p:txBody>
      </p:sp>
      <p:sp>
        <p:nvSpPr>
          <p:cNvPr id="9" name="Slide Number Placeholder 23">
            <a:extLst>
              <a:ext uri="{FF2B5EF4-FFF2-40B4-BE49-F238E27FC236}">
                <a16:creationId xmlns="" xmlns:a16="http://schemas.microsoft.com/office/drawing/2014/main" id="{5678465D-D85C-6344-A682-567807328DB5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aa-E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532002F-85AB-0347-BFF7-8BC69BF4E9AE}" type="slidenum">
              <a:rPr lang="aa-ET" smtClean="0"/>
              <a:pPr/>
              <a:t>6</a:t>
            </a:fld>
            <a:endParaRPr lang="aa-ET"/>
          </a:p>
        </p:txBody>
      </p:sp>
      <p:grpSp>
        <p:nvGrpSpPr>
          <p:cNvPr id="17" name="Group 16">
            <a:extLst>
              <a:ext uri="{FF2B5EF4-FFF2-40B4-BE49-F238E27FC236}">
                <a16:creationId xmlns="" xmlns:a16="http://schemas.microsoft.com/office/drawing/2014/main" id="{8B0F2C5F-519B-6344-AA60-E4D81058950F}"/>
              </a:ext>
            </a:extLst>
          </p:cNvPr>
          <p:cNvGrpSpPr/>
          <p:nvPr/>
        </p:nvGrpSpPr>
        <p:grpSpPr>
          <a:xfrm>
            <a:off x="334932" y="251790"/>
            <a:ext cx="11590770" cy="6157372"/>
            <a:chOff x="334932" y="251790"/>
            <a:chExt cx="11590770" cy="6157372"/>
          </a:xfrm>
        </p:grpSpPr>
        <p:cxnSp>
          <p:nvCxnSpPr>
            <p:cNvPr id="18" name="Straight Connector 17">
              <a:extLst>
                <a:ext uri="{FF2B5EF4-FFF2-40B4-BE49-F238E27FC236}">
                  <a16:creationId xmlns="" xmlns:a16="http://schemas.microsoft.com/office/drawing/2014/main" id="{9F02A6C1-2D1F-D542-8D11-1C16BDA96378}"/>
                </a:ext>
              </a:extLst>
            </p:cNvPr>
            <p:cNvCxnSpPr>
              <a:cxnSpLocks/>
            </p:cNvCxnSpPr>
            <p:nvPr/>
          </p:nvCxnSpPr>
          <p:spPr>
            <a:xfrm>
              <a:off x="334932" y="251791"/>
              <a:ext cx="11590770" cy="0"/>
            </a:xfrm>
            <a:prstGeom prst="line">
              <a:avLst/>
            </a:prstGeom>
            <a:ln w="25400">
              <a:solidFill>
                <a:srgbClr val="18325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="" xmlns:a16="http://schemas.microsoft.com/office/drawing/2014/main" id="{08EAC132-78C1-924A-9996-8B01A69D8ABD}"/>
                </a:ext>
              </a:extLst>
            </p:cNvPr>
            <p:cNvCxnSpPr>
              <a:cxnSpLocks/>
            </p:cNvCxnSpPr>
            <p:nvPr/>
          </p:nvCxnSpPr>
          <p:spPr>
            <a:xfrm>
              <a:off x="11912608" y="251790"/>
              <a:ext cx="0" cy="6157372"/>
            </a:xfrm>
            <a:prstGeom prst="line">
              <a:avLst/>
            </a:prstGeom>
            <a:ln w="25400">
              <a:solidFill>
                <a:srgbClr val="18325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="" xmlns:a16="http://schemas.microsoft.com/office/drawing/2014/main" id="{572471B9-1F98-9040-8725-23E2101F776F}"/>
                </a:ext>
              </a:extLst>
            </p:cNvPr>
            <p:cNvCxnSpPr>
              <a:cxnSpLocks/>
            </p:cNvCxnSpPr>
            <p:nvPr/>
          </p:nvCxnSpPr>
          <p:spPr>
            <a:xfrm>
              <a:off x="344556" y="251790"/>
              <a:ext cx="0" cy="6157372"/>
            </a:xfrm>
            <a:prstGeom prst="line">
              <a:avLst/>
            </a:prstGeom>
            <a:ln w="25400">
              <a:solidFill>
                <a:srgbClr val="183254">
                  <a:alpha val="2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="" xmlns:a16="http://schemas.microsoft.com/office/drawing/2014/main" id="{7BEDE723-3066-E948-B343-89335E2AC60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4556" y="6399784"/>
              <a:ext cx="11568054" cy="0"/>
            </a:xfrm>
            <a:prstGeom prst="line">
              <a:avLst/>
            </a:prstGeom>
            <a:ln w="25400">
              <a:solidFill>
                <a:srgbClr val="183254">
                  <a:alpha val="2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82C83D0E-23B2-A743-9E4F-BA1D88D92D9D}"/>
              </a:ext>
            </a:extLst>
          </p:cNvPr>
          <p:cNvSpPr/>
          <p:nvPr/>
        </p:nvSpPr>
        <p:spPr>
          <a:xfrm>
            <a:off x="344554" y="1743497"/>
            <a:ext cx="1155495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УЧАЩИЕСЯ, НЕ ПРОШЕДШИЕ ИНДИВИДУАЛЬНЫЙ ОТБОР</a:t>
            </a:r>
            <a:endParaRPr lang="ru-RU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3564C162-2E51-094D-A911-6D6585E62953}"/>
              </a:ext>
            </a:extLst>
          </p:cNvPr>
          <p:cNvSpPr/>
          <p:nvPr/>
        </p:nvSpPr>
        <p:spPr>
          <a:xfrm>
            <a:off x="4606834" y="2360980"/>
            <a:ext cx="70713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случае отсутствия универсального профиля 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либо отсутствия свободных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мест обращаются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учредителю соответствующей организации </a:t>
            </a:r>
            <a:r>
              <a:rPr lang="ru-RU" sz="2400" u="sng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позднее 1 месяца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после получения отказа в приеме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Straight Arrow Connector 25">
            <a:extLst>
              <a:ext uri="{FF2B5EF4-FFF2-40B4-BE49-F238E27FC236}">
                <a16:creationId xmlns="" xmlns:a16="http://schemas.microsoft.com/office/drawing/2014/main" id="{CAC74614-56B2-4C42-B155-54FA7D62DF67}"/>
              </a:ext>
            </a:extLst>
          </p:cNvPr>
          <p:cNvCxnSpPr>
            <a:cxnSpLocks/>
          </p:cNvCxnSpPr>
          <p:nvPr/>
        </p:nvCxnSpPr>
        <p:spPr>
          <a:xfrm>
            <a:off x="3910149" y="3227463"/>
            <a:ext cx="544429" cy="0"/>
          </a:xfrm>
          <a:prstGeom prst="straightConnector1">
            <a:avLst/>
          </a:prstGeom>
          <a:ln w="5715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34000">
                  <a:schemeClr val="accent1">
                    <a:lumMod val="45000"/>
                    <a:lumOff val="55000"/>
                  </a:schemeClr>
                </a:gs>
                <a:gs pos="100000">
                  <a:srgbClr val="0070C0"/>
                </a:gs>
              </a:gsLst>
              <a:lin ang="5400000" scaled="1"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4">
            <a:extLst>
              <a:ext uri="{FF2B5EF4-FFF2-40B4-BE49-F238E27FC236}">
                <a16:creationId xmlns="" xmlns:a16="http://schemas.microsoft.com/office/drawing/2014/main" id="{82C83D0E-23B2-A743-9E4F-BA1D88D92D9D}"/>
              </a:ext>
            </a:extLst>
          </p:cNvPr>
          <p:cNvSpPr/>
          <p:nvPr/>
        </p:nvSpPr>
        <p:spPr>
          <a:xfrm>
            <a:off x="496954" y="4378638"/>
            <a:ext cx="1155495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УЧРЕДИТЕЛЬ</a:t>
            </a:r>
            <a:endParaRPr lang="ru-RU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5">
            <a:extLst>
              <a:ext uri="{FF2B5EF4-FFF2-40B4-BE49-F238E27FC236}">
                <a16:creationId xmlns="" xmlns:a16="http://schemas.microsoft.com/office/drawing/2014/main" id="{3564C162-2E51-094D-A911-6D6585E62953}"/>
              </a:ext>
            </a:extLst>
          </p:cNvPr>
          <p:cNvSpPr/>
          <p:nvPr/>
        </p:nvSpPr>
        <p:spPr>
          <a:xfrm>
            <a:off x="801190" y="4757448"/>
            <a:ext cx="107550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Ведет учет граждан, подлежащих обучению по программам общего образования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Обеспечивает устройство в другую образовательную организацию, в которой имеются свободные места</a:t>
            </a:r>
          </a:p>
          <a:p>
            <a:pPr algn="just"/>
            <a:endParaRPr lang="ru-RU" sz="2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40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C070BEE6-DC10-5645-AD6A-10A62F4E178F}"/>
              </a:ext>
            </a:extLst>
          </p:cNvPr>
          <p:cNvSpPr/>
          <p:nvPr/>
        </p:nvSpPr>
        <p:spPr>
          <a:xfrm>
            <a:off x="363804" y="264939"/>
            <a:ext cx="11545335" cy="1448274"/>
          </a:xfrm>
          <a:prstGeom prst="rect">
            <a:avLst/>
          </a:prstGeom>
          <a:solidFill>
            <a:srgbClr val="18325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6B9F681D-D617-BC40-9F30-B94F43265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709" y="435529"/>
            <a:ext cx="9548890" cy="1073046"/>
          </a:xfrm>
          <a:noFill/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ЗАДАЧИ: </a:t>
            </a:r>
            <a:endParaRPr lang="aa-E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0C8D5FA-DCEA-924B-B1F3-E832C2922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2002F-85AB-0347-BFF7-8BC69BF4E9AE}" type="slidenum">
              <a:rPr lang="aa-ET" smtClean="0"/>
              <a:t>7</a:t>
            </a:fld>
            <a:endParaRPr lang="aa-ET"/>
          </a:p>
        </p:txBody>
      </p:sp>
      <p:sp>
        <p:nvSpPr>
          <p:cNvPr id="9" name="Slide Number Placeholder 23">
            <a:extLst>
              <a:ext uri="{FF2B5EF4-FFF2-40B4-BE49-F238E27FC236}">
                <a16:creationId xmlns="" xmlns:a16="http://schemas.microsoft.com/office/drawing/2014/main" id="{5678465D-D85C-6344-A682-567807328DB5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aa-E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532002F-85AB-0347-BFF7-8BC69BF4E9AE}" type="slidenum">
              <a:rPr lang="aa-ET" smtClean="0"/>
              <a:pPr/>
              <a:t>7</a:t>
            </a:fld>
            <a:endParaRPr lang="aa-ET"/>
          </a:p>
        </p:txBody>
      </p:sp>
      <p:grpSp>
        <p:nvGrpSpPr>
          <p:cNvPr id="34" name="Group 33">
            <a:extLst>
              <a:ext uri="{FF2B5EF4-FFF2-40B4-BE49-F238E27FC236}">
                <a16:creationId xmlns="" xmlns:a16="http://schemas.microsoft.com/office/drawing/2014/main" id="{6E9DACAC-DE84-B74E-A295-8109F614454A}"/>
              </a:ext>
            </a:extLst>
          </p:cNvPr>
          <p:cNvGrpSpPr/>
          <p:nvPr/>
        </p:nvGrpSpPr>
        <p:grpSpPr>
          <a:xfrm>
            <a:off x="334932" y="251790"/>
            <a:ext cx="11590770" cy="6157372"/>
            <a:chOff x="334932" y="251790"/>
            <a:chExt cx="11590770" cy="6157372"/>
          </a:xfrm>
        </p:grpSpPr>
        <p:cxnSp>
          <p:nvCxnSpPr>
            <p:cNvPr id="35" name="Straight Connector 34">
              <a:extLst>
                <a:ext uri="{FF2B5EF4-FFF2-40B4-BE49-F238E27FC236}">
                  <a16:creationId xmlns="" xmlns:a16="http://schemas.microsoft.com/office/drawing/2014/main" id="{E2520B84-997F-104A-A986-B500CCE7AD1C}"/>
                </a:ext>
              </a:extLst>
            </p:cNvPr>
            <p:cNvCxnSpPr>
              <a:cxnSpLocks/>
            </p:cNvCxnSpPr>
            <p:nvPr/>
          </p:nvCxnSpPr>
          <p:spPr>
            <a:xfrm>
              <a:off x="334932" y="251791"/>
              <a:ext cx="11590770" cy="0"/>
            </a:xfrm>
            <a:prstGeom prst="line">
              <a:avLst/>
            </a:prstGeom>
            <a:ln w="25400">
              <a:solidFill>
                <a:srgbClr val="18325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="" xmlns:a16="http://schemas.microsoft.com/office/drawing/2014/main" id="{AB587654-AA02-8E49-AEA4-5C698BA597AA}"/>
                </a:ext>
              </a:extLst>
            </p:cNvPr>
            <p:cNvCxnSpPr>
              <a:cxnSpLocks/>
            </p:cNvCxnSpPr>
            <p:nvPr/>
          </p:nvCxnSpPr>
          <p:spPr>
            <a:xfrm>
              <a:off x="11912608" y="251790"/>
              <a:ext cx="0" cy="6157372"/>
            </a:xfrm>
            <a:prstGeom prst="line">
              <a:avLst/>
            </a:prstGeom>
            <a:ln w="25400">
              <a:solidFill>
                <a:srgbClr val="18325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="" xmlns:a16="http://schemas.microsoft.com/office/drawing/2014/main" id="{FD2C2679-E57C-F046-8BD7-FCDCF56B474C}"/>
                </a:ext>
              </a:extLst>
            </p:cNvPr>
            <p:cNvCxnSpPr>
              <a:cxnSpLocks/>
            </p:cNvCxnSpPr>
            <p:nvPr/>
          </p:nvCxnSpPr>
          <p:spPr>
            <a:xfrm>
              <a:off x="344556" y="251790"/>
              <a:ext cx="0" cy="6157372"/>
            </a:xfrm>
            <a:prstGeom prst="line">
              <a:avLst/>
            </a:prstGeom>
            <a:ln w="25400">
              <a:solidFill>
                <a:srgbClr val="183254">
                  <a:alpha val="2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="" xmlns:a16="http://schemas.microsoft.com/office/drawing/2014/main" id="{449ABE8B-491B-C041-AC67-3B5D61FFEAE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4556" y="6399784"/>
              <a:ext cx="11568054" cy="0"/>
            </a:xfrm>
            <a:prstGeom prst="line">
              <a:avLst/>
            </a:prstGeom>
            <a:ln w="25400">
              <a:solidFill>
                <a:srgbClr val="183254">
                  <a:alpha val="2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AutoShape 2" descr="иллюстрация с восклицательным знаком, прямоугольник, восклицательный знак,  угол, прямоугольник, религия png | Klipartz"/>
          <p:cNvSpPr>
            <a:spLocks noChangeAspect="1" noChangeArrowheads="1"/>
          </p:cNvSpPr>
          <p:nvPr/>
        </p:nvSpPr>
        <p:spPr bwMode="auto">
          <a:xfrm>
            <a:off x="155575" y="-822325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Обновить локальные акты образовательных организаций с учетом изменений закона об индивидуальном отборе ( в том числе о проведении тестирования, установлении результатов и т.д.)</a:t>
            </a:r>
          </a:p>
          <a:p>
            <a:r>
              <a:rPr lang="ru-RU" dirty="0" smtClean="0"/>
              <a:t>Организовать информационную работу о приемной кампании в 10 классы в 2021 году</a:t>
            </a:r>
          </a:p>
          <a:p>
            <a:r>
              <a:rPr lang="ru-RU" dirty="0" smtClean="0"/>
              <a:t>Обеспечить право граждан на получение общего образования: </a:t>
            </a:r>
            <a:r>
              <a:rPr lang="ru-RU" u="sng" dirty="0" smtClean="0"/>
              <a:t>комплектование 10 классов проводить в соответствии с потребностью граждан в получении среднего общего образования, в том числе универсального профиля </a:t>
            </a:r>
          </a:p>
          <a:p>
            <a:r>
              <a:rPr lang="ru-RU" dirty="0" smtClean="0"/>
              <a:t>Направить в адрес министерства телефоны «горячих линий», контактных данных ответственных за проведение приемной кампании в 2021 году </a:t>
            </a:r>
            <a:r>
              <a:rPr lang="ru-RU" b="1" dirty="0" smtClean="0"/>
              <a:t>до 15 мая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4585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526</Words>
  <Application>Microsoft Office PowerPoint</Application>
  <PresentationFormat>Широкоэкранный</PresentationFormat>
  <Paragraphs>55</Paragraphs>
  <Slides>7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Office Theme</vt:lpstr>
      <vt:lpstr>Презентация PowerPoint</vt:lpstr>
      <vt:lpstr>ПОРЯДОК ИНДИВИДУАЛЬНОГО ОТБОРА</vt:lpstr>
      <vt:lpstr>ПОРЯДОК ОРГАНИЗАЦИИ ИНДИВИДУАЛЬНОГО ОТБОРА </vt:lpstr>
      <vt:lpstr>ПОРЯДОК ОРГАНИЗАЦИИ ИНДИВИДУАЛЬНОГО ОТБОРА </vt:lpstr>
      <vt:lpstr>ПОРЯДОК ОРГАНИЗАЦИИ ИНДИВИДУАЛЬНОГО ОТБОРА </vt:lpstr>
      <vt:lpstr>ПОРЯДОК ОРГАНИЗАЦИИ ИНДИВИДУАЛЬНОГО ОТБОРА </vt:lpstr>
      <vt:lpstr>ЗАДАЧИ: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</dc:title>
  <dc:creator>Daria Alekseeva (TAU)</dc:creator>
  <cp:lastModifiedBy>Юлия Николаевна Алексеева</cp:lastModifiedBy>
  <cp:revision>32</cp:revision>
  <cp:lastPrinted>2021-04-16T04:02:06Z</cp:lastPrinted>
  <dcterms:created xsi:type="dcterms:W3CDTF">2020-08-11T12:19:50Z</dcterms:created>
  <dcterms:modified xsi:type="dcterms:W3CDTF">2021-04-16T04:12:16Z</dcterms:modified>
</cp:coreProperties>
</file>